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0"/>
  </p:notesMasterIdLst>
  <p:sldIdLst>
    <p:sldId id="267" r:id="rId3"/>
    <p:sldId id="264" r:id="rId4"/>
    <p:sldId id="263" r:id="rId5"/>
    <p:sldId id="271" r:id="rId6"/>
    <p:sldId id="275" r:id="rId7"/>
    <p:sldId id="256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72"/>
    <p:restoredTop sz="90000"/>
  </p:normalViewPr>
  <p:slideViewPr>
    <p:cSldViewPr snapToGrid="0" snapToObjects="1">
      <p:cViewPr varScale="1">
        <p:scale>
          <a:sx n="115" d="100"/>
          <a:sy n="115" d="100"/>
        </p:scale>
        <p:origin x="5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tiff>
</file>

<file path=ppt/media/image20.png>
</file>

<file path=ppt/media/image21.jpeg>
</file>

<file path=ppt/media/image3.tiff>
</file>

<file path=ppt/media/image4.gif>
</file>

<file path=ppt/media/image5.tiff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D99EB-916F-CC4E-B11B-B666F8EDD2C2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E326D-AC9E-2B42-BA34-DCE008CC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20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1200" dirty="0"/>
              <a:t>What is your dream job?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Where do you want to work?</a:t>
            </a:r>
          </a:p>
          <a:p>
            <a:endParaRPr lang="en-US" sz="1200" dirty="0"/>
          </a:p>
          <a:p>
            <a:r>
              <a:rPr lang="en-US" dirty="0"/>
              <a:t>How many of you know what kind of job you want when you graduate?</a:t>
            </a:r>
          </a:p>
          <a:p>
            <a:r>
              <a:rPr lang="en-US" dirty="0"/>
              <a:t>How many of you know you want to work outside of Wisconsin?</a:t>
            </a:r>
          </a:p>
          <a:p>
            <a:r>
              <a:rPr lang="en-US" dirty="0"/>
              <a:t>How many of you have friends and family here and absolutely want to stay in Wisconsin?</a:t>
            </a:r>
          </a:p>
          <a:p>
            <a:endParaRPr lang="en-US" dirty="0"/>
          </a:p>
          <a:p>
            <a:r>
              <a:rPr lang="en-US" dirty="0"/>
              <a:t>How are you going to make yourself stand out in the crowd of new engineers?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In 2015 there were </a:t>
            </a:r>
            <a:r>
              <a:rPr lang="en-US" b="1" dirty="0"/>
              <a:t>106,658</a:t>
            </a:r>
            <a:r>
              <a:rPr lang="en-US" dirty="0"/>
              <a:t> new bachelors degrees in engineering. About a quarter of those were mechanical engineers</a:t>
            </a:r>
          </a:p>
          <a:p>
            <a:pPr marL="0" indent="0">
              <a:buFont typeface="Arial"/>
              <a:buNone/>
            </a:pPr>
            <a:r>
              <a:rPr lang="en-US" dirty="0"/>
              <a:t>.  How are you going to stand out in a crowd?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62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sample of job titles from a 2015 survey of undergraduate physics majors after graduation</a:t>
            </a:r>
          </a:p>
          <a:p>
            <a:pPr marL="0" indent="0">
              <a:buNone/>
            </a:pPr>
            <a:r>
              <a:rPr lang="en-US" sz="1200" dirty="0"/>
              <a:t>A physicist is someone who can use quantitative reasoning and create models to solve a variety of problems.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>
                <a:latin typeface="+mn-lt"/>
              </a:rPr>
              <a:t>(without an engineering degree.  Think what you could do with a physics degree AND an engineering degree!)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There are almost no jobs with the title “Physicist”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Physicists are generalists while engineers are specialists.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Related but different skill-set.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69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CEE-355 also counts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67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83EC84F-9FEB-44A7-AE8F-275984A6F9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2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88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62707" y="1371600"/>
            <a:ext cx="10972800" cy="1828800"/>
          </a:xfrm>
        </p:spPr>
        <p:txBody>
          <a:bodyPr lIns="45712" tIns="0" rIns="45712" bIns="0" anchor="b">
            <a:scene3d>
              <a:camera prst="orthographicFront"/>
              <a:lightRig rig="soft" dir="t">
                <a:rot lat="0" lon="0" rev="17220000"/>
              </a:lightRig>
            </a:scene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28800" y="3331698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123" indent="0" algn="ctr">
              <a:buNone/>
            </a:lvl2pPr>
            <a:lvl3pPr marL="914246" indent="0" algn="ctr">
              <a:buNone/>
            </a:lvl3pPr>
            <a:lvl4pPr marL="1371369" indent="0" algn="ctr">
              <a:buNone/>
            </a:lvl4pPr>
            <a:lvl5pPr marL="1828492" indent="0" algn="ctr">
              <a:buNone/>
            </a:lvl5pPr>
            <a:lvl6pPr marL="2285615" indent="0" algn="ctr">
              <a:buNone/>
            </a:lvl6pPr>
            <a:lvl7pPr marL="2742738" indent="0" algn="ctr">
              <a:buNone/>
            </a:lvl7pPr>
            <a:lvl8pPr marL="3199861" indent="0" algn="ctr">
              <a:buNone/>
            </a:lvl8pPr>
            <a:lvl9pPr marL="3656984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ACE97C-BFE7-4AB0-9001-1CC8F2F6D1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60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21F606-458E-4B3E-8AFB-3C22A91F18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570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609600"/>
            <a:ext cx="9448800" cy="1828800"/>
          </a:xfrm>
        </p:spPr>
        <p:txBody>
          <a:bodyPr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2507786"/>
            <a:ext cx="9448800" cy="1509712"/>
          </a:xfrm>
        </p:spPr>
        <p:txBody>
          <a:bodyPr/>
          <a:lstStyle>
            <a:lvl1pPr marL="73140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9E3DEC-E14D-4150-8188-62C0EF493D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56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3199B6-63BD-47B9-84FB-483F4B75901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0816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9" y="1535113"/>
            <a:ext cx="5389033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362202"/>
            <a:ext cx="5386917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362202"/>
            <a:ext cx="5389033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5C76C9-D650-4CAE-BC0F-371D371205C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768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329643-4086-482B-9400-53CCE26D3F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4406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F4A7B1-C9A9-4388-90DC-66BC835402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1060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2" y="1524002"/>
            <a:ext cx="4011084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5A8AB2-D54B-4853-A5CC-092F907B91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64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836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609600"/>
            <a:ext cx="7315200" cy="522288"/>
          </a:xfrm>
        </p:spPr>
        <p:txBody>
          <a:bodyPr lIns="45712" rIns="45712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8400" y="1831975"/>
            <a:ext cx="73152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indent="0">
              <a:buNone/>
              <a:defRPr sz="3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1166787"/>
            <a:ext cx="7315200" cy="530352"/>
          </a:xfrm>
        </p:spPr>
        <p:txBody>
          <a:bodyPr lIns="45712" rIns="45712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B0A49A-D397-4F0C-B084-659C6B14D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5174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577C51-EF72-4A5E-8085-3C3CBEB0AA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867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15D6B9-842E-436C-8CB7-4B110FEB63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45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1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83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6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40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3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9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BCCAE-6FBF-3E41-BA51-419B2EC9975B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5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25" tIns="45712" rIns="91425" bIns="45712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609600" y="1600202"/>
            <a:ext cx="10972800" cy="470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2" rIns="91425" bIns="4571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416677"/>
            <a:ext cx="2844800" cy="365125"/>
          </a:xfrm>
          <a:prstGeom prst="rect">
            <a:avLst/>
          </a:prstGeom>
        </p:spPr>
        <p:txBody>
          <a:bodyPr vert="horz" lIns="91425" tIns="45712" rIns="91425" bIns="45712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165600" y="6416677"/>
            <a:ext cx="3860800" cy="365125"/>
          </a:xfrm>
          <a:prstGeom prst="rect">
            <a:avLst/>
          </a:prstGeom>
        </p:spPr>
        <p:txBody>
          <a:bodyPr vert="horz" lIns="91425" tIns="45712" rIns="91425" bIns="45712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566400" y="6416677"/>
            <a:ext cx="1016000" cy="365125"/>
          </a:xfrm>
          <a:prstGeom prst="rect">
            <a:avLst/>
          </a:prstGeom>
        </p:spPr>
        <p:txBody>
          <a:bodyPr vert="horz" lIns="0" tIns="45712" rIns="0" bIns="45712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fld id="{16431BB9-57AD-493D-9591-3BFEE352CA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7"/>
          <p:cNvSpPr>
            <a:spLocks noChangeArrowheads="1"/>
          </p:cNvSpPr>
          <p:nvPr userDrawn="1"/>
        </p:nvSpPr>
        <p:spPr bwMode="auto">
          <a:xfrm>
            <a:off x="-304800" y="-152400"/>
            <a:ext cx="12801600" cy="7391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25" tIns="45712" rIns="91425" bIns="45712" anchor="ctr"/>
          <a:lstStyle/>
          <a:p>
            <a:pPr>
              <a:defRPr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75983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100" b="1" kern="120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pitchFamily="34" charset="0"/>
        </a:defRPr>
      </a:lvl5pPr>
      <a:lvl6pPr marL="457123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pitchFamily="34" charset="0"/>
        </a:defRPr>
      </a:lvl6pPr>
      <a:lvl7pPr marL="914246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pitchFamily="34" charset="0"/>
        </a:defRPr>
      </a:lvl7pPr>
      <a:lvl8pPr marL="1371369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pitchFamily="34" charset="0"/>
        </a:defRPr>
      </a:lvl8pPr>
      <a:lvl9pPr marL="1828492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pitchFamily="34" charset="0"/>
        </a:defRPr>
      </a:lvl9pPr>
    </p:titleStyle>
    <p:bodyStyle>
      <a:lvl1pPr marL="547596" indent="-411094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65000"/>
        <a:buFont typeface="Wingdings 2" pitchFamily="18" charset="2"/>
        <a:buChar char="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217" indent="-282527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284" indent="-228561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95000"/>
        <a:buFont typeface="Wingdings" pitchFamily="2" charset="2"/>
        <a:buChar char="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2322" indent="-182532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Font typeface="Wingdings 3" pitchFamily="18" charset="2"/>
        <a:buChar char="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4378" indent="-182532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 2" pitchFamily="18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495" indent="-182849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629" indent="-182849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6763" indent="-182849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7897" indent="-182849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6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9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1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3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6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8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zimmermant@uwstout.edu" TargetMode="Externa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sinkovitsd@uwstout.edu" TargetMode="Externa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11" Type="http://schemas.openxmlformats.org/officeDocument/2006/relationships/image" Target="../media/image17.jpeg"/><Relationship Id="rId5" Type="http://schemas.openxmlformats.org/officeDocument/2006/relationships/image" Target="../media/image11.png"/><Relationship Id="rId15" Type="http://schemas.openxmlformats.org/officeDocument/2006/relationships/image" Target="../media/image21.jpe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jpeg"/><Relationship Id="rId1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746627" y="1783959"/>
            <a:ext cx="5095967" cy="288911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b="1" u="sng" dirty="0"/>
              <a:t>Engineering 3-2 Programs</a:t>
            </a:r>
            <a:br>
              <a:rPr lang="en-US" sz="4000" b="1" u="sng" dirty="0"/>
            </a:br>
            <a:br>
              <a:rPr lang="en-US" sz="4000" dirty="0"/>
            </a:br>
            <a:r>
              <a:rPr lang="en-US" sz="4000" dirty="0"/>
              <a:t>3 years at one school</a:t>
            </a:r>
            <a:br>
              <a:rPr lang="en-US" sz="4000" dirty="0"/>
            </a:br>
            <a:r>
              <a:rPr lang="en-US" sz="4000" dirty="0"/>
              <a:t>2 years at an engineering school</a:t>
            </a:r>
            <a:br>
              <a:rPr lang="en-US" sz="4000" dirty="0"/>
            </a:br>
            <a:r>
              <a:rPr lang="en-US" sz="4000" dirty="0"/>
              <a:t>Dual Degree in Physics and Engineering</a:t>
            </a:r>
            <a:endParaRPr lang="en-US" sz="3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2FAEDD-4C70-8C47-A88A-AB9F4445E9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84" r="481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098F39-AB28-9A4B-94B7-EAC57C152CB4}"/>
              </a:ext>
            </a:extLst>
          </p:cNvPr>
          <p:cNvSpPr txBox="1">
            <a:spLocks/>
          </p:cNvSpPr>
          <p:nvPr/>
        </p:nvSpPr>
        <p:spPr>
          <a:xfrm>
            <a:off x="6620302" y="4494523"/>
            <a:ext cx="522229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At Stout you can do the same thing in five years without having to change schools</a:t>
            </a:r>
          </a:p>
        </p:txBody>
      </p:sp>
    </p:spTree>
    <p:extLst>
      <p:ext uri="{BB962C8B-B14F-4D97-AF65-F5344CB8AC3E}">
        <p14:creationId xmlns:p14="http://schemas.microsoft.com/office/powerpoint/2010/main" val="1983156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778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latin typeface="+mn-lt"/>
              </a:rPr>
              <a:t>Jobs for Bachelor’s Degrees in Physics (without engineering degree!)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9626"/>
            <a:ext cx="3679209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Mechanical Engineer</a:t>
            </a:r>
          </a:p>
          <a:p>
            <a:r>
              <a:rPr lang="en-US" dirty="0"/>
              <a:t>Electrical Engineer</a:t>
            </a:r>
          </a:p>
          <a:p>
            <a:r>
              <a:rPr lang="en-US" dirty="0"/>
              <a:t>Optical Engineer</a:t>
            </a:r>
          </a:p>
          <a:p>
            <a:r>
              <a:rPr lang="en-US" dirty="0"/>
              <a:t>Laser Engineer</a:t>
            </a:r>
          </a:p>
          <a:p>
            <a:r>
              <a:rPr lang="en-US" dirty="0"/>
              <a:t>Systems Engineer</a:t>
            </a:r>
          </a:p>
          <a:p>
            <a:r>
              <a:rPr lang="en-US" dirty="0"/>
              <a:t>Process Engineer</a:t>
            </a:r>
          </a:p>
          <a:p>
            <a:r>
              <a:rPr lang="en-US" dirty="0"/>
              <a:t>Design Engineer</a:t>
            </a:r>
          </a:p>
          <a:p>
            <a:r>
              <a:rPr lang="en-US" dirty="0"/>
              <a:t>Software Engineer</a:t>
            </a:r>
          </a:p>
          <a:p>
            <a:r>
              <a:rPr lang="en-US" dirty="0"/>
              <a:t>Software Developer</a:t>
            </a:r>
          </a:p>
          <a:p>
            <a:r>
              <a:rPr lang="en-US" dirty="0"/>
              <a:t>Programmer</a:t>
            </a:r>
          </a:p>
          <a:p>
            <a:r>
              <a:rPr lang="en-US" dirty="0"/>
              <a:t>Analyst</a:t>
            </a:r>
          </a:p>
          <a:p>
            <a:r>
              <a:rPr lang="en-US" dirty="0"/>
              <a:t>And many more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584750" y="1469626"/>
            <a:ext cx="37042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488A1A-6DF2-5740-A10D-D4C84AA8CD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4571" b="-7020"/>
          <a:stretch/>
        </p:blipFill>
        <p:spPr>
          <a:xfrm>
            <a:off x="4054567" y="1395880"/>
            <a:ext cx="7486269" cy="2798618"/>
          </a:xfrm>
          <a:custGeom>
            <a:avLst/>
            <a:gdLst>
              <a:gd name="connsiteX0" fmla="*/ 0 w 12192000"/>
              <a:gd name="connsiteY0" fmla="*/ 0 h 3692092"/>
              <a:gd name="connsiteX1" fmla="*/ 12192000 w 12192000"/>
              <a:gd name="connsiteY1" fmla="*/ 0 h 3692092"/>
              <a:gd name="connsiteX2" fmla="*/ 12192000 w 12192000"/>
              <a:gd name="connsiteY2" fmla="*/ 3504824 h 3692092"/>
              <a:gd name="connsiteX3" fmla="*/ 12024691 w 12192000"/>
              <a:gd name="connsiteY3" fmla="*/ 3517794 h 3692092"/>
              <a:gd name="connsiteX4" fmla="*/ 160485 w 12192000"/>
              <a:gd name="connsiteY4" fmla="*/ 3663863 h 3692092"/>
              <a:gd name="connsiteX5" fmla="*/ 0 w 12192000"/>
              <a:gd name="connsiteY5" fmla="*/ 3692092 h 369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A7D08C-3AA9-AE4E-BB86-8031CE3FD69E}"/>
              </a:ext>
            </a:extLst>
          </p:cNvPr>
          <p:cNvSpPr txBox="1"/>
          <p:nvPr/>
        </p:nvSpPr>
        <p:spPr>
          <a:xfrm>
            <a:off x="2549237" y="5894710"/>
            <a:ext cx="9434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Imagine what someone with a double-degree could accomplish!</a:t>
            </a:r>
          </a:p>
        </p:txBody>
      </p:sp>
    </p:spTree>
    <p:extLst>
      <p:ext uri="{BB962C8B-B14F-4D97-AF65-F5344CB8AC3E}">
        <p14:creationId xmlns:p14="http://schemas.microsoft.com/office/powerpoint/2010/main" val="1969166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_dispersion_conceptual_waves.gif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42" y="1852913"/>
            <a:ext cx="5708073" cy="42810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5684" y="910343"/>
            <a:ext cx="5562599" cy="128675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Physics at UW-Stout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1242" y="5632207"/>
            <a:ext cx="5900015" cy="630900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FFFFF"/>
                </a:solidFill>
              </a:rPr>
              <a:t>Lasers, Optics, Plasmas, Computational Modeling, and Quantum Computers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061" y="4904405"/>
            <a:ext cx="2867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Prof. Zimmerman for more information:</a:t>
            </a:r>
          </a:p>
          <a:p>
            <a:r>
              <a:rPr lang="en-US" dirty="0">
                <a:hlinkClick r:id="rId3"/>
              </a:rPr>
              <a:t>zimmermant@uwstout.edu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0DFA3-1FB8-9C44-96E6-A62DB57D7383}"/>
              </a:ext>
            </a:extLst>
          </p:cNvPr>
          <p:cNvSpPr txBox="1"/>
          <p:nvPr/>
        </p:nvSpPr>
        <p:spPr>
          <a:xfrm>
            <a:off x="75061" y="1594473"/>
            <a:ext cx="37730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Additional Courses:</a:t>
            </a:r>
          </a:p>
          <a:p>
            <a:r>
              <a:rPr lang="en-US" dirty="0"/>
              <a:t>Intro to Physics Research</a:t>
            </a:r>
          </a:p>
          <a:p>
            <a:r>
              <a:rPr lang="en-US" dirty="0"/>
              <a:t>Intro to Quantum Mechanics</a:t>
            </a:r>
          </a:p>
          <a:p>
            <a:r>
              <a:rPr lang="en-US" dirty="0"/>
              <a:t>Computational Classical Physics</a:t>
            </a:r>
          </a:p>
          <a:p>
            <a:r>
              <a:rPr lang="en-US" dirty="0"/>
              <a:t>Solid State Physics</a:t>
            </a:r>
          </a:p>
          <a:p>
            <a:r>
              <a:rPr lang="en-US" dirty="0"/>
              <a:t>Applied Optics and Photonics</a:t>
            </a:r>
          </a:p>
          <a:p>
            <a:r>
              <a:rPr lang="en-US" dirty="0"/>
              <a:t>Advanced Physics Lab</a:t>
            </a:r>
          </a:p>
          <a:p>
            <a:r>
              <a:rPr lang="en-US" dirty="0"/>
              <a:t>Quantum Mechanics</a:t>
            </a:r>
          </a:p>
          <a:p>
            <a:r>
              <a:rPr lang="en-US" dirty="0"/>
              <a:t>Applied Electromagnetics</a:t>
            </a:r>
          </a:p>
          <a:p>
            <a:r>
              <a:rPr lang="en-US" dirty="0"/>
              <a:t>Computer Science I and II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045B6-DB74-7446-9247-7EC86C05CBFE}"/>
              </a:ext>
            </a:extLst>
          </p:cNvPr>
          <p:cNvSpPr txBox="1"/>
          <p:nvPr/>
        </p:nvSpPr>
        <p:spPr>
          <a:xfrm>
            <a:off x="734288" y="355005"/>
            <a:ext cx="35106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ASAP-ME: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1EA9F-A29C-1241-A80B-31866E511EFB}"/>
              </a:ext>
            </a:extLst>
          </p:cNvPr>
          <p:cNvSpPr txBox="1"/>
          <p:nvPr/>
        </p:nvSpPr>
        <p:spPr>
          <a:xfrm>
            <a:off x="4063135" y="494844"/>
            <a:ext cx="5708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Applied Science: Applied Physics and Mechanical Engineering Double Major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8534F3-59FE-8E48-B44B-F7A8B0490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1257" y="37197"/>
            <a:ext cx="1905000" cy="2362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56F7D8-4ABC-0F44-A96E-2A248E278A65}"/>
              </a:ext>
            </a:extLst>
          </p:cNvPr>
          <p:cNvSpPr txBox="1"/>
          <p:nvPr/>
        </p:nvSpPr>
        <p:spPr>
          <a:xfrm>
            <a:off x="10274196" y="2612600"/>
            <a:ext cx="180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Scan QR Code to see flowchart</a:t>
            </a:r>
          </a:p>
        </p:txBody>
      </p:sp>
    </p:spTree>
    <p:extLst>
      <p:ext uri="{BB962C8B-B14F-4D97-AF65-F5344CB8AC3E}">
        <p14:creationId xmlns:p14="http://schemas.microsoft.com/office/powerpoint/2010/main" val="627975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/Users/toddzimmerman/Downloads/optics-header.jpg">
            <a:extLst>
              <a:ext uri="{FF2B5EF4-FFF2-40B4-BE49-F238E27FC236}">
                <a16:creationId xmlns:a16="http://schemas.microsoft.com/office/drawing/2014/main" id="{FAFE9C9C-660A-9947-AFED-A21553887901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3" r="-2" b="12272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AFF545-859C-0649-91D7-240F4C5E27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4" r="-2" b="2180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75C98-C24F-C74E-9399-A248C1E93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Physics Minor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AC5317-1243-424C-A9B1-6B4DD4D281FA}"/>
              </a:ext>
            </a:extLst>
          </p:cNvPr>
          <p:cNvSpPr txBox="1">
            <a:spLocks/>
          </p:cNvSpPr>
          <p:nvPr/>
        </p:nvSpPr>
        <p:spPr>
          <a:xfrm>
            <a:off x="0" y="2103120"/>
            <a:ext cx="6262256" cy="4912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Statics</a:t>
            </a:r>
            <a:r>
              <a:rPr lang="en-US" sz="2400" dirty="0"/>
              <a:t> and </a:t>
            </a:r>
            <a:r>
              <a:rPr lang="en-US" sz="2400" b="1" dirty="0"/>
              <a:t>Dynamics</a:t>
            </a:r>
            <a:r>
              <a:rPr lang="en-US" sz="2400" dirty="0"/>
              <a:t> </a:t>
            </a:r>
            <a:r>
              <a:rPr lang="en-US" sz="2400" u="sng" dirty="0"/>
              <a:t>or</a:t>
            </a:r>
            <a:r>
              <a:rPr lang="en-US" sz="2400" dirty="0"/>
              <a:t> University Physics 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University Physics II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11 credits from the following: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PHYS-139 Intro to Research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CEE-355 Applied E&amp;M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Any PHYS-3XX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Thermodynamics (PHYS-222 </a:t>
            </a:r>
            <a:r>
              <a:rPr lang="en-US" u="sng" dirty="0"/>
              <a:t>or</a:t>
            </a:r>
            <a:r>
              <a:rPr lang="en-US" dirty="0"/>
              <a:t> ENGR-275 </a:t>
            </a:r>
            <a:r>
              <a:rPr lang="en-US" u="sng" dirty="0"/>
              <a:t>or</a:t>
            </a:r>
            <a:r>
              <a:rPr lang="en-US" dirty="0"/>
              <a:t> </a:t>
            </a:r>
            <a:r>
              <a:rPr lang="en-US" b="1" dirty="0"/>
              <a:t>ME-390</a:t>
            </a:r>
            <a:r>
              <a:rPr lang="en-US" dirty="0"/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sz="1900" dirty="0"/>
              <a:t>Classes in bold are ones you take for your major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Contact Prof. </a:t>
            </a:r>
            <a:r>
              <a:rPr lang="en-US" dirty="0" err="1"/>
              <a:t>Sinkovits</a:t>
            </a:r>
            <a:r>
              <a:rPr lang="en-US" dirty="0"/>
              <a:t> for information: </a:t>
            </a:r>
            <a:r>
              <a:rPr lang="en-US" dirty="0">
                <a:hlinkClick r:id="rId5"/>
              </a:rPr>
              <a:t>sinkovitsd@uwstout.edu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03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/Users/toddzimmerman/Downloads/ShopforFiberOptics.jpg">
            <a:extLst>
              <a:ext uri="{FF2B5EF4-FFF2-40B4-BE49-F238E27FC236}">
                <a16:creationId xmlns:a16="http://schemas.microsoft.com/office/drawing/2014/main" id="{F0D6E731-77DE-3B48-82F6-FAC40679FE37}"/>
              </a:ext>
            </a:extLst>
          </p:cNvPr>
          <p:cNvPicPr/>
          <p:nvPr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27"/>
          <a:stretch/>
        </p:blipFill>
        <p:spPr bwMode="auto">
          <a:xfrm>
            <a:off x="-7" y="-6"/>
            <a:ext cx="12192000" cy="6855958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66B319-2BE9-7044-BBBB-5A12A066F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729" y="940723"/>
            <a:ext cx="6713823" cy="1325563"/>
          </a:xfrm>
        </p:spPr>
        <p:txBody>
          <a:bodyPr>
            <a:normAutofit/>
          </a:bodyPr>
          <a:lstStyle/>
          <a:p>
            <a:r>
              <a:rPr lang="en-US" dirty="0"/>
              <a:t>Quantum Mechanics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1" y="3842187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16302" y="2496668"/>
            <a:ext cx="3163824" cy="3163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Picture 17" descr="/Users/toddzimmerman/Downloads/optics-header.jpg">
            <a:extLst>
              <a:ext uri="{FF2B5EF4-FFF2-40B4-BE49-F238E27FC236}">
                <a16:creationId xmlns:a16="http://schemas.microsoft.com/office/drawing/2014/main" id="{ADE4AF6A-8C1B-914D-A189-B677CFE500F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4" r="22515" b="-2"/>
          <a:stretch/>
        </p:blipFill>
        <p:spPr bwMode="auto">
          <a:xfrm>
            <a:off x="3580894" y="2661260"/>
            <a:ext cx="2834640" cy="283464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  <a:noFill/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E2A30B9C-B930-F14E-AE4B-CBD17CFAB9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269" r="-2" b="14208"/>
          <a:stretch/>
        </p:blipFill>
        <p:spPr>
          <a:xfrm>
            <a:off x="20" y="10"/>
            <a:ext cx="3967953" cy="3383270"/>
          </a:xfrm>
          <a:custGeom>
            <a:avLst/>
            <a:gdLst/>
            <a:ahLst/>
            <a:cxnLst/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438B4E5-F964-AE48-8C9B-AC1208F426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95" r="-1" b="-1"/>
          <a:stretch/>
        </p:blipFill>
        <p:spPr>
          <a:xfrm>
            <a:off x="4828" y="4007260"/>
            <a:ext cx="3155071" cy="2850749"/>
          </a:xfrm>
          <a:custGeom>
            <a:avLst/>
            <a:gdLst/>
            <a:ahLst/>
            <a:cxnLst/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BCB38-6DDC-734F-8951-4737F3DEE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9446" y="2416416"/>
            <a:ext cx="4244122" cy="3181684"/>
          </a:xfrm>
        </p:spPr>
        <p:txBody>
          <a:bodyPr anchor="t">
            <a:normAutofit/>
          </a:bodyPr>
          <a:lstStyle/>
          <a:p>
            <a:r>
              <a:rPr lang="en-US" sz="1800" dirty="0"/>
              <a:t>PHYS-413 MWF 8:00 am – 8:55 am</a:t>
            </a:r>
          </a:p>
          <a:p>
            <a:pPr lvl="1"/>
            <a:r>
              <a:rPr lang="en-US" sz="1800" dirty="0"/>
              <a:t>Tech elective</a:t>
            </a:r>
          </a:p>
          <a:p>
            <a:pPr lvl="1"/>
            <a:r>
              <a:rPr lang="en-US" sz="1800"/>
              <a:t>Prereq</a:t>
            </a:r>
            <a:r>
              <a:rPr lang="en-US" sz="1800" dirty="0"/>
              <a:t>: PHYS-313</a:t>
            </a:r>
          </a:p>
          <a:p>
            <a:r>
              <a:rPr lang="en-US" sz="1800" dirty="0"/>
              <a:t>Learn more about the weird world of atoms, photons, and molecules:</a:t>
            </a:r>
          </a:p>
          <a:p>
            <a:pPr lvl="1"/>
            <a:r>
              <a:rPr lang="en-US" sz="1800" dirty="0"/>
              <a:t>Quantum mechanical spin ½ particles, Dirac notation, quantum entanglement, quantum teleportation, quantum computing</a:t>
            </a:r>
          </a:p>
        </p:txBody>
      </p:sp>
    </p:spTree>
    <p:extLst>
      <p:ext uri="{BB962C8B-B14F-4D97-AF65-F5344CB8AC3E}">
        <p14:creationId xmlns:p14="http://schemas.microsoft.com/office/powerpoint/2010/main" val="3042759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86200" y="5562600"/>
            <a:ext cx="3733800" cy="914400"/>
          </a:xfrm>
          <a:solidFill>
            <a:schemeClr val="accent1"/>
          </a:solidFill>
        </p:spPr>
        <p:txBody>
          <a:bodyPr/>
          <a:lstStyle/>
          <a:p>
            <a:pPr algn="l" eaLnBrk="1" hangingPunct="1">
              <a:lnSpc>
                <a:spcPct val="80000"/>
              </a:lnSpc>
            </a:pPr>
            <a:r>
              <a:rPr lang="en-US" b="1" dirty="0">
                <a:solidFill>
                  <a:srgbClr val="B9FA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PHYS</a:t>
            </a:r>
            <a:r>
              <a:rPr lang="en-US" b="1" dirty="0">
                <a:solidFill>
                  <a:srgbClr val="B9FA00"/>
                </a:solidFill>
              </a:rPr>
              <a:t> </a:t>
            </a:r>
            <a:r>
              <a:rPr lang="en-US" b="1" dirty="0">
                <a:solidFill>
                  <a:srgbClr val="B9FA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427</a:t>
            </a:r>
            <a:r>
              <a:rPr lang="en-US" sz="2400" dirty="0"/>
              <a:t>-001</a:t>
            </a:r>
          </a:p>
          <a:p>
            <a:pPr algn="l" eaLnBrk="1" hangingPunct="1">
              <a:lnSpc>
                <a:spcPct val="80000"/>
              </a:lnSpc>
            </a:pPr>
            <a:r>
              <a:rPr lang="en-US" sz="2000" dirty="0"/>
              <a:t>MWF 	2:30 – 3:25 PM</a:t>
            </a:r>
          </a:p>
          <a:p>
            <a:pPr algn="l" eaLnBrk="1" hangingPunct="1">
              <a:lnSpc>
                <a:spcPct val="80000"/>
              </a:lnSpc>
            </a:pPr>
            <a:endParaRPr lang="en-US" sz="2000" dirty="0"/>
          </a:p>
        </p:txBody>
      </p:sp>
      <p:sp>
        <p:nvSpPr>
          <p:cNvPr id="205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76400" y="2568577"/>
            <a:ext cx="7315200" cy="1470025"/>
          </a:xfrm>
          <a:solidFill>
            <a:schemeClr val="accent1"/>
          </a:solidFill>
        </p:spPr>
        <p:txBody>
          <a:bodyPr>
            <a:no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Enroll for Spring ’23!</a:t>
            </a:r>
            <a:br>
              <a:rPr lang="en-US" sz="36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Solid State physics</a:t>
            </a:r>
          </a:p>
        </p:txBody>
      </p:sp>
      <p:sp>
        <p:nvSpPr>
          <p:cNvPr id="2056" name="Text Box 16"/>
          <p:cNvSpPr txBox="1">
            <a:spLocks noChangeArrowheads="1"/>
          </p:cNvSpPr>
          <p:nvPr/>
        </p:nvSpPr>
        <p:spPr bwMode="auto">
          <a:xfrm>
            <a:off x="1752600" y="228600"/>
            <a:ext cx="3124200" cy="25853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5" tIns="45712" rIns="91425" bIns="45712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Required for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585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charset="0"/>
                <a:ea typeface="+mn-ea"/>
                <a:cs typeface="+mn-cs"/>
              </a:rPr>
              <a:t>Applied Physics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majors and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585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charset="0"/>
                <a:ea typeface="+mn-ea"/>
                <a:cs typeface="+mn-cs"/>
              </a:rPr>
              <a:t>Physics Minors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.  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Offered every other Spring.  Take it now!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Take it as a </a:t>
            </a:r>
            <a:r>
              <a:rPr kumimoji="0" lang="en-US" sz="1800" b="1" i="0" u="none" strike="noStrike" kern="1200" cap="all" spc="0" normalizeH="0" baseline="0" noProof="0" dirty="0">
                <a:ln w="9000" cmpd="sng">
                  <a:solidFill>
                    <a:srgbClr val="6585CF">
                      <a:shade val="50000"/>
                      <a:satMod val="120000"/>
                    </a:srgbClr>
                  </a:solidFill>
                  <a:prstDash val="solid"/>
                </a:ln>
                <a:gradFill>
                  <a:gsLst>
                    <a:gs pos="0">
                      <a:srgbClr val="6585CF">
                        <a:shade val="20000"/>
                        <a:satMod val="245000"/>
                      </a:srgbClr>
                    </a:gs>
                    <a:gs pos="43000">
                      <a:srgbClr val="6585CF">
                        <a:satMod val="255000"/>
                      </a:srgbClr>
                    </a:gs>
                    <a:gs pos="48000">
                      <a:srgbClr val="6585CF">
                        <a:shade val="85000"/>
                        <a:satMod val="255000"/>
                      </a:srgbClr>
                    </a:gs>
                    <a:gs pos="100000">
                      <a:srgbClr val="6585CF">
                        <a:shade val="20000"/>
                        <a:satMod val="245000"/>
                      </a:srgb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uLnTx/>
                <a:uFillTx/>
                <a:latin typeface="Arial" charset="0"/>
                <a:ea typeface="+mn-ea"/>
                <a:cs typeface="+mn-cs"/>
              </a:rPr>
              <a:t>TECH Elective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!</a:t>
            </a:r>
          </a:p>
        </p:txBody>
      </p:sp>
      <p:sp>
        <p:nvSpPr>
          <p:cNvPr id="2058" name="Rectangle 20"/>
          <p:cNvSpPr>
            <a:spLocks noChangeArrowheads="1"/>
          </p:cNvSpPr>
          <p:nvPr/>
        </p:nvSpPr>
        <p:spPr bwMode="auto">
          <a:xfrm rot="20090021">
            <a:off x="5478704" y="3841969"/>
            <a:ext cx="4298635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5" tIns="45712" rIns="91425" bIns="45712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1" u="none" strike="noStrike" kern="1200" cap="none" spc="0" normalizeH="0" baseline="0" noProof="0" dirty="0">
                <a:ln>
                  <a:noFill/>
                </a:ln>
                <a:solidFill>
                  <a:srgbClr val="6585CF">
                    <a:lumMod val="75000"/>
                  </a:srgbClr>
                </a:solidFill>
                <a:effectLst/>
                <a:uLnTx/>
                <a:uFillTx/>
                <a:latin typeface="Rage Italic" pitchFamily="66" charset="0"/>
                <a:ea typeface="+mn-ea"/>
                <a:cs typeface="+mn-cs"/>
              </a:rPr>
              <a:t>the </a:t>
            </a:r>
            <a:r>
              <a:rPr kumimoji="0" lang="en-US" sz="5400" b="0" i="1" u="none" strike="noStrike" kern="1200" cap="none" spc="0" normalizeH="0" baseline="0" noProof="0" dirty="0">
                <a:ln>
                  <a:noFill/>
                </a:ln>
                <a:solidFill>
                  <a:srgbClr val="A379BB">
                    <a:lumMod val="75000"/>
                  </a:srgbClr>
                </a:solidFill>
                <a:effectLst/>
                <a:uLnTx/>
                <a:uFillTx/>
                <a:latin typeface="Giddyup Std" pitchFamily="50" charset="0"/>
                <a:ea typeface="+mn-ea"/>
                <a:cs typeface="+mn-cs"/>
              </a:rPr>
              <a:t>stuff</a:t>
            </a:r>
            <a:r>
              <a:rPr kumimoji="0" lang="en-US" sz="5400" b="0" i="1" u="none" strike="noStrike" kern="1200" cap="none" spc="0" normalizeH="0" baseline="0" noProof="0" dirty="0">
                <a:ln>
                  <a:noFill/>
                </a:ln>
                <a:solidFill>
                  <a:srgbClr val="6585CF">
                    <a:lumMod val="75000"/>
                  </a:srgbClr>
                </a:solidFill>
                <a:effectLst/>
                <a:uLnTx/>
                <a:uFillTx/>
                <a:latin typeface="Rage Italic" pitchFamily="66" charset="0"/>
                <a:ea typeface="+mn-ea"/>
                <a:cs typeface="+mn-cs"/>
              </a:rPr>
              <a:t> </a:t>
            </a:r>
            <a:r>
              <a:rPr kumimoji="0" lang="en-US" sz="4400" b="0" i="1" u="none" strike="noStrike" kern="1200" cap="none" spc="0" normalizeH="0" baseline="0" noProof="0" dirty="0">
                <a:ln>
                  <a:noFill/>
                </a:ln>
                <a:solidFill>
                  <a:srgbClr val="6585CF">
                    <a:lumMod val="75000"/>
                  </a:srgbClr>
                </a:solidFill>
                <a:effectLst/>
                <a:uLnTx/>
                <a:uFillTx/>
                <a:latin typeface="Rage Italic" pitchFamily="66" charset="0"/>
                <a:ea typeface="+mn-ea"/>
                <a:cs typeface="+mn-cs"/>
              </a:rPr>
              <a:t>of life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792959" y="1236899"/>
            <a:ext cx="1905000" cy="646315"/>
          </a:xfrm>
          <a:prstGeom prst="rect">
            <a:avLst/>
          </a:prstGeom>
        </p:spPr>
        <p:txBody>
          <a:bodyPr wrap="square" lIns="91425" tIns="45712" rIns="91425" bIns="45712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Apply it toward a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585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charset="0"/>
                <a:ea typeface="+mn-ea"/>
                <a:cs typeface="+mn-cs"/>
              </a:rPr>
              <a:t>materials minor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!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5257800" y="304800"/>
            <a:ext cx="2083526" cy="2209800"/>
            <a:chOff x="3200400" y="4419600"/>
            <a:chExt cx="2514600" cy="2667000"/>
          </a:xfrm>
        </p:grpSpPr>
        <p:pic>
          <p:nvPicPr>
            <p:cNvPr id="2" name="Picture 1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724400" y="4419600"/>
              <a:ext cx="952500" cy="1428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" name="Picture 1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3200400" y="5562600"/>
              <a:ext cx="1143000" cy="1524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3200400" y="4419600"/>
              <a:ext cx="1143000" cy="752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3" name="Picture 5"/>
            <p:cNvPicPr>
              <a:picLocks noChangeAspect="1" noChangeArrowheads="1"/>
            </p:cNvPicPr>
            <p:nvPr/>
          </p:nvPicPr>
          <p:blipFill>
            <a:blip r:embed="rId6"/>
            <a:srcRect l="81612" t="59060" r="5290" b="11409"/>
            <a:stretch>
              <a:fillRect/>
            </a:stretch>
          </p:blipFill>
          <p:spPr bwMode="auto">
            <a:xfrm>
              <a:off x="4724400" y="6248400"/>
              <a:ext cx="990600" cy="838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grpSp>
        <p:nvGrpSpPr>
          <p:cNvPr id="43" name="Group 42"/>
          <p:cNvGrpSpPr/>
          <p:nvPr/>
        </p:nvGrpSpPr>
        <p:grpSpPr>
          <a:xfrm>
            <a:off x="1863287" y="4572000"/>
            <a:ext cx="1946715" cy="1905000"/>
            <a:chOff x="0" y="4400550"/>
            <a:chExt cx="2667000" cy="2609850"/>
          </a:xfrm>
        </p:grpSpPr>
        <p:pic>
          <p:nvPicPr>
            <p:cNvPr id="26" name="Picture 5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0" y="5695950"/>
              <a:ext cx="1295400" cy="1295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29" name="Picture 6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1066800" y="4400550"/>
              <a:ext cx="1600200" cy="10849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1" name="Picture 4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1805297" y="5619750"/>
              <a:ext cx="861703" cy="1390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9" name="Picture 7"/>
            <p:cNvPicPr>
              <a:picLocks noChangeAspect="1" noChangeArrowheads="1"/>
            </p:cNvPicPr>
            <p:nvPr/>
          </p:nvPicPr>
          <p:blipFill>
            <a:blip r:embed="rId10"/>
            <a:srcRect l="67245" r="17492"/>
            <a:stretch>
              <a:fillRect/>
            </a:stretch>
          </p:blipFill>
          <p:spPr bwMode="auto">
            <a:xfrm>
              <a:off x="0" y="4408738"/>
              <a:ext cx="838200" cy="906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grpSp>
        <p:nvGrpSpPr>
          <p:cNvPr id="45" name="Group 44"/>
          <p:cNvGrpSpPr/>
          <p:nvPr/>
        </p:nvGrpSpPr>
        <p:grpSpPr>
          <a:xfrm>
            <a:off x="9753602" y="1981200"/>
            <a:ext cx="735221" cy="4495800"/>
            <a:chOff x="4204390" y="2362200"/>
            <a:chExt cx="735221" cy="4495800"/>
          </a:xfrm>
        </p:grpSpPr>
        <p:pic>
          <p:nvPicPr>
            <p:cNvPr id="24" name="Picture 7"/>
            <p:cNvPicPr>
              <a:picLocks noChangeAspect="1" noChangeArrowheads="1"/>
            </p:cNvPicPr>
            <p:nvPr/>
          </p:nvPicPr>
          <p:blipFill>
            <a:blip r:embed="rId10"/>
            <a:srcRect r="78377"/>
            <a:stretch>
              <a:fillRect/>
            </a:stretch>
          </p:blipFill>
          <p:spPr bwMode="auto">
            <a:xfrm>
              <a:off x="4228204" y="2362200"/>
              <a:ext cx="687593" cy="5247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27" name="Picture 7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4252586" y="5429129"/>
              <a:ext cx="638828" cy="6433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4204390" y="6269579"/>
              <a:ext cx="735221" cy="5884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6" name="Picture 4"/>
            <p:cNvPicPr>
              <a:picLocks noChangeAspect="1" noChangeArrowheads="1"/>
            </p:cNvPicPr>
            <p:nvPr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4221438" y="3862873"/>
              <a:ext cx="701124" cy="5109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7" name="Picture 18"/>
            <p:cNvPicPr>
              <a:picLocks noChangeAspect="1" noChangeArrowheads="1"/>
            </p:cNvPicPr>
            <p:nvPr/>
          </p:nvPicPr>
          <p:blipFill>
            <a:blip r:embed="rId14" cstate="print"/>
            <a:srcRect l="12817" t="10596" r="12817" b="15232"/>
            <a:stretch>
              <a:fillRect/>
            </a:stretch>
          </p:blipFill>
          <p:spPr bwMode="auto">
            <a:xfrm>
              <a:off x="4281095" y="3084003"/>
              <a:ext cx="581810" cy="5818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40" name="Picture 7"/>
            <p:cNvPicPr>
              <a:picLocks noChangeAspect="1" noChangeArrowheads="1"/>
            </p:cNvPicPr>
            <p:nvPr/>
          </p:nvPicPr>
          <p:blipFill>
            <a:blip r:embed="rId10"/>
            <a:srcRect l="54626" r="31784"/>
            <a:stretch>
              <a:fillRect/>
            </a:stretch>
          </p:blipFill>
          <p:spPr bwMode="auto">
            <a:xfrm>
              <a:off x="4299763" y="4570921"/>
              <a:ext cx="544475" cy="661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47" name="Picture 46" descr="looking up.jpg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7162802" y="5943600"/>
            <a:ext cx="630159" cy="533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6B319-2BE9-7044-BBBB-5A12A066F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024" y="640263"/>
            <a:ext cx="5114839" cy="1344975"/>
          </a:xfrm>
        </p:spPr>
        <p:txBody>
          <a:bodyPr>
            <a:normAutofit/>
          </a:bodyPr>
          <a:lstStyle/>
          <a:p>
            <a:r>
              <a:rPr lang="en-US" sz="4000"/>
              <a:t>Upcoming Courses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40A8F5-26D6-EF4B-AD0C-0C0D41001D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22" t="9483" r="52114" b="2862"/>
          <a:stretch/>
        </p:blipFill>
        <p:spPr>
          <a:xfrm>
            <a:off x="481584" y="484632"/>
            <a:ext cx="2770591" cy="2770632"/>
          </a:xfrm>
          <a:prstGeom prst="rect">
            <a:avLst/>
          </a:prstGeom>
        </p:spPr>
      </p:pic>
      <p:pic>
        <p:nvPicPr>
          <p:cNvPr id="5" name="Picture 4" descr="/Users/toddzimmerman/Downloads/ShopforFiberOptics.jpg">
            <a:extLst>
              <a:ext uri="{FF2B5EF4-FFF2-40B4-BE49-F238E27FC236}">
                <a16:creationId xmlns:a16="http://schemas.microsoft.com/office/drawing/2014/main" id="{F0D6E731-77DE-3B48-82F6-FAC40679FE37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0" r="13349" b="-1"/>
          <a:stretch/>
        </p:blipFill>
        <p:spPr bwMode="auto">
          <a:xfrm>
            <a:off x="481584" y="3447287"/>
            <a:ext cx="3249408" cy="277063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BCB38-6DDC-734F-8951-4737F3DEE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8619" y="2121763"/>
            <a:ext cx="5128773" cy="3773010"/>
          </a:xfrm>
        </p:spPr>
        <p:txBody>
          <a:bodyPr>
            <a:normAutofit/>
          </a:bodyPr>
          <a:lstStyle/>
          <a:p>
            <a:endParaRPr lang="en-US" sz="1700"/>
          </a:p>
          <a:p>
            <a:pPr marL="0" indent="0">
              <a:buNone/>
            </a:pPr>
            <a:r>
              <a:rPr lang="en-US" sz="1700" b="1"/>
              <a:t>Summer 2023</a:t>
            </a:r>
          </a:p>
          <a:p>
            <a:r>
              <a:rPr lang="en-US" sz="1700"/>
              <a:t>University Physics II (PHYS-282)</a:t>
            </a:r>
          </a:p>
          <a:p>
            <a:pPr marL="0" indent="0">
              <a:buNone/>
            </a:pPr>
            <a:endParaRPr lang="en-US" sz="1700"/>
          </a:p>
          <a:p>
            <a:pPr marL="0" indent="0">
              <a:buNone/>
            </a:pPr>
            <a:r>
              <a:rPr lang="en-US" sz="1700" b="1"/>
              <a:t>Fall 2023</a:t>
            </a:r>
          </a:p>
          <a:p>
            <a:r>
              <a:rPr lang="en-US" sz="1700"/>
              <a:t>Applied Optics and Photonics(PHYS-335)</a:t>
            </a:r>
          </a:p>
          <a:p>
            <a:endParaRPr lang="en-US" sz="1700"/>
          </a:p>
          <a:p>
            <a:pPr marL="0" indent="0">
              <a:buNone/>
            </a:pPr>
            <a:r>
              <a:rPr lang="en-US" sz="1700" b="1"/>
              <a:t>Spring 2024</a:t>
            </a:r>
          </a:p>
          <a:p>
            <a:r>
              <a:rPr lang="en-US" sz="1700"/>
              <a:t>Intro to Research Methods in Physics(PHYS-139)</a:t>
            </a:r>
          </a:p>
          <a:p>
            <a:r>
              <a:rPr lang="en-US" sz="1700"/>
              <a:t>Advanced Physics Lab (PHYS-439)</a:t>
            </a:r>
          </a:p>
        </p:txBody>
      </p:sp>
    </p:spTree>
    <p:extLst>
      <p:ext uri="{BB962C8B-B14F-4D97-AF65-F5344CB8AC3E}">
        <p14:creationId xmlns:p14="http://schemas.microsoft.com/office/powerpoint/2010/main" val="3840571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7884</TotalTime>
  <Words>548</Words>
  <Application>Microsoft Macintosh PowerPoint</Application>
  <PresentationFormat>Widescreen</PresentationFormat>
  <Paragraphs>100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Book Antiqua</vt:lpstr>
      <vt:lpstr>Calibri</vt:lpstr>
      <vt:lpstr>Calibri Light</vt:lpstr>
      <vt:lpstr>Giddyup Std</vt:lpstr>
      <vt:lpstr>Lucida Sans</vt:lpstr>
      <vt:lpstr>Rage Italic</vt:lpstr>
      <vt:lpstr>Wingdings</vt:lpstr>
      <vt:lpstr>Wingdings 2</vt:lpstr>
      <vt:lpstr>Wingdings 3</vt:lpstr>
      <vt:lpstr>Office Theme</vt:lpstr>
      <vt:lpstr>Apex</vt:lpstr>
      <vt:lpstr>Engineering 3-2 Programs  3 years at one school 2 years at an engineering school Dual Degree in Physics and Engineering</vt:lpstr>
      <vt:lpstr>Jobs for Bachelor’s Degrees in Physics (without engineering degree!) </vt:lpstr>
      <vt:lpstr>Physics at UW-Stout</vt:lpstr>
      <vt:lpstr>Physics Minor</vt:lpstr>
      <vt:lpstr>Quantum Mechanics</vt:lpstr>
      <vt:lpstr>Enroll for Spring ’23! Solid State physics</vt:lpstr>
      <vt:lpstr>Upcoming Courses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your dream job?  Where do you want to work?</dc:title>
  <dc:creator>Zimmerman, Todd</dc:creator>
  <cp:lastModifiedBy>Zimmerman, Todd</cp:lastModifiedBy>
  <cp:revision>12</cp:revision>
  <dcterms:created xsi:type="dcterms:W3CDTF">2020-10-08T15:25:34Z</dcterms:created>
  <dcterms:modified xsi:type="dcterms:W3CDTF">2022-10-24T23:55:43Z</dcterms:modified>
</cp:coreProperties>
</file>

<file path=docProps/thumbnail.jpeg>
</file>